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Platypi Medium" pitchFamily="34" charset="0"/>
      <p:regular r:id="rId17"/>
    </p:embeddedFont>
    <p:embeddedFont>
      <p:font typeface="Platypi Medium" pitchFamily="34" charset="-122"/>
      <p:regular r:id="rId18"/>
    </p:embeddedFont>
    <p:embeddedFont>
      <p:font typeface="Platypi Medium" pitchFamily="34" charset="-120"/>
      <p:regular r:id="rId19"/>
    </p:embeddedFont>
    <p:embeddedFont>
      <p:font typeface="Source Serif 4" panose="02040603050405020204" pitchFamily="34" charset="0"/>
      <p:bold r:id="rId20"/>
    </p:embeddedFont>
    <p:embeddedFont>
      <p:font typeface="Source Serif 4" panose="02040603050405020204" pitchFamily="34" charset="-122"/>
      <p:bold r:id="rId21"/>
    </p:embeddedFont>
    <p:embeddedFont>
      <p:font typeface="Source Serif 4" panose="02040603050405020204" pitchFamily="34" charset="-120"/>
      <p:bold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F3F0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6.png"/><Relationship Id="rId2" Type="http://schemas.openxmlformats.org/officeDocument/2006/relationships/tags" Target="../tags/tag2.xml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6.xml"/><Relationship Id="rId14" Type="http://schemas.openxmlformats.org/officeDocument/2006/relationships/image" Target="../media/image7.png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46302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Городской конкурс "Национальные игры народов"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504021"/>
            <a:ext cx="13042821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Наименование общеобразовательной организации:МАОУ СОШ №50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Ф.И. автора: Сереброва Арина, Осипова Дарья, Будрина Маргарита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Ф.И.О. руководителя: Малафеева Лидия Романовна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Название конкурсной работы: Татарская народная игра "Серый волк" (Аю-буре)</a:t>
            </a:r>
            <a:endParaRPr lang="en-US" sz="1750" dirty="0"/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Номинация: Национальные игры народов, проживающих в городе Набережные Челны</a:t>
            </a:r>
            <a:endParaRPr lang="en-US" sz="17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785090" y="7670165"/>
            <a:ext cx="1817370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49685" y="570428"/>
            <a:ext cx="8017431" cy="100607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Заключение: Ценность Игры "Серый Волк"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6049685" y="1817846"/>
            <a:ext cx="8017431" cy="515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Игра "Серый волк" (Аю-буре) – это не просто детская забава, а бесценное культурное достояние, которое выполняет множество важных функций.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049685" y="2513886"/>
            <a:ext cx="8017431" cy="927259"/>
          </a:xfrm>
          <a:prstGeom prst="roundRect">
            <a:avLst>
              <a:gd name="adj" fmla="val 41662"/>
            </a:avLst>
          </a:prstGeom>
          <a:solidFill>
            <a:srgbClr val="F9F7F7"/>
          </a:solidFill>
        </p:spPr>
      </p:sp>
      <p:sp>
        <p:nvSpPr>
          <p:cNvPr id="6" name="Text 3"/>
          <p:cNvSpPr/>
          <p:nvPr/>
        </p:nvSpPr>
        <p:spPr>
          <a:xfrm>
            <a:off x="6210538" y="2674739"/>
            <a:ext cx="2145863" cy="2514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Физическое развитие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210538" y="3022759"/>
            <a:ext cx="7695724" cy="257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Развивает ловкость, скорость, выносливость и координацию движений.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049685" y="3601998"/>
            <a:ext cx="8017431" cy="927259"/>
          </a:xfrm>
          <a:prstGeom prst="roundRect">
            <a:avLst>
              <a:gd name="adj" fmla="val 41662"/>
            </a:avLst>
          </a:prstGeom>
          <a:solidFill>
            <a:srgbClr val="F9F7F7"/>
          </a:solidFill>
        </p:spPr>
      </p:sp>
      <p:sp>
        <p:nvSpPr>
          <p:cNvPr id="9" name="Text 6"/>
          <p:cNvSpPr/>
          <p:nvPr/>
        </p:nvSpPr>
        <p:spPr>
          <a:xfrm>
            <a:off x="6210538" y="3762851"/>
            <a:ext cx="2035016" cy="2514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Социальные навыки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210538" y="4110871"/>
            <a:ext cx="7695724" cy="257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Учит взаимодействию, соблюдению правил и командной работе.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049685" y="4690110"/>
            <a:ext cx="8017431" cy="927259"/>
          </a:xfrm>
          <a:prstGeom prst="roundRect">
            <a:avLst>
              <a:gd name="adj" fmla="val 41662"/>
            </a:avLst>
          </a:prstGeom>
          <a:solidFill>
            <a:srgbClr val="F9F7F7"/>
          </a:solidFill>
        </p:spPr>
      </p:sp>
      <p:sp>
        <p:nvSpPr>
          <p:cNvPr id="12" name="Text 9"/>
          <p:cNvSpPr/>
          <p:nvPr/>
        </p:nvSpPr>
        <p:spPr>
          <a:xfrm>
            <a:off x="6210538" y="4850963"/>
            <a:ext cx="2109311" cy="2514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Культурное наследие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210538" y="5198983"/>
            <a:ext cx="7695724" cy="257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Помогает сохранить и передать будущим поколениям традиции и обычаи татарского народа.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049685" y="5778222"/>
            <a:ext cx="8017431" cy="1184791"/>
          </a:xfrm>
          <a:prstGeom prst="roundRect">
            <a:avLst>
              <a:gd name="adj" fmla="val 32606"/>
            </a:avLst>
          </a:prstGeom>
          <a:solidFill>
            <a:srgbClr val="F9F7F7"/>
          </a:solidFill>
        </p:spPr>
      </p:sp>
      <p:sp>
        <p:nvSpPr>
          <p:cNvPr id="15" name="Text 12"/>
          <p:cNvSpPr/>
          <p:nvPr/>
        </p:nvSpPr>
        <p:spPr>
          <a:xfrm>
            <a:off x="6210538" y="5939076"/>
            <a:ext cx="2011918" cy="2514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Радость и веселье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6210538" y="6287095"/>
            <a:ext cx="7695724" cy="515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Дарит детям незабываемые эмоции и яркие впечатления от активного отдыха на свежем воздухе.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6049685" y="7143988"/>
            <a:ext cx="8017431" cy="5150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Давайте вместе поддерживать и популяризировать такие игры, как "Серый волк", чтобы они продолжали радовать детей и обогащать нашу культуру!</a:t>
            </a:r>
            <a:endParaRPr lang="en-US" sz="125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2785090" y="7670165"/>
            <a:ext cx="1761490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20854"/>
            <a:ext cx="75564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Наследие Татарского Народа: Игра "Серый Волк" (Аю-буре)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587353"/>
            <a:ext cx="7556421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Игра "Серый волк", известная как "Аю-буре" на татарском языке, является не просто развлечением, а живым воплощением богатой культуры и традиций татарского народа. Передаваясь из поколения в поколение, она способствует сохранению исторической памяти и укреплению связи между прошлым и настоящим.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6019919"/>
            <a:ext cx="75564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В этой презентации мы погрузимся в мир "Аю-буре", чтобы узнать, как эта игра помогает детям развивать ловкость, смекалку и чувство товарищества.</a:t>
            </a:r>
            <a:endParaRPr lang="en-US" sz="17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785090" y="7670165"/>
            <a:ext cx="1729740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3397" y="755333"/>
            <a:ext cx="7670006" cy="131611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Истоки Игры: "Серый Волк" в Татарской Культуре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223397" y="2387203"/>
            <a:ext cx="7670006" cy="2606754"/>
          </a:xfrm>
          <a:prstGeom prst="roundRect">
            <a:avLst>
              <a:gd name="adj" fmla="val 4209"/>
            </a:avLst>
          </a:prstGeom>
          <a:solidFill>
            <a:srgbClr val="FFFFFF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00537" y="2387203"/>
            <a:ext cx="91440" cy="2606754"/>
          </a:xfrm>
          <a:prstGeom prst="roundRect">
            <a:avLst>
              <a:gd name="adj" fmla="val 34544"/>
            </a:avLst>
          </a:prstGeom>
          <a:solidFill>
            <a:srgbClr val="3E2513"/>
          </a:solidFill>
        </p:spPr>
      </p:sp>
      <p:sp>
        <p:nvSpPr>
          <p:cNvPr id="6" name="Text 3"/>
          <p:cNvSpPr/>
          <p:nvPr/>
        </p:nvSpPr>
        <p:spPr>
          <a:xfrm>
            <a:off x="6525339" y="2620566"/>
            <a:ext cx="2632234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Глубокие корни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6525339" y="3075861"/>
            <a:ext cx="7134701" cy="16847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Татарские народные игры уходят корнями в глубокую древность, отражая быт, верования и ценности народа. "Аю-буре" возникла как подражание охоте и взаимодействию человека с дикой природой, особенно с волком, который занимает важное место в фольклоре многих народов.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6223397" y="5204460"/>
            <a:ext cx="7670006" cy="2269808"/>
          </a:xfrm>
          <a:prstGeom prst="roundRect">
            <a:avLst>
              <a:gd name="adj" fmla="val 4834"/>
            </a:avLst>
          </a:prstGeom>
          <a:solidFill>
            <a:srgbClr val="FFFFFF"/>
          </a:solidFill>
          <a:ln w="22860">
            <a:solidFill>
              <a:srgbClr val="D8D4D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200537" y="5204460"/>
            <a:ext cx="91440" cy="2269808"/>
          </a:xfrm>
          <a:prstGeom prst="roundRect">
            <a:avLst>
              <a:gd name="adj" fmla="val 34544"/>
            </a:avLst>
          </a:prstGeom>
          <a:solidFill>
            <a:srgbClr val="3E2513"/>
          </a:solidFill>
        </p:spPr>
      </p:sp>
      <p:sp>
        <p:nvSpPr>
          <p:cNvPr id="10" name="Text 7"/>
          <p:cNvSpPr/>
          <p:nvPr/>
        </p:nvSpPr>
        <p:spPr>
          <a:xfrm>
            <a:off x="6525339" y="5437822"/>
            <a:ext cx="2632234" cy="3289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Образ волка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6525339" y="5893118"/>
            <a:ext cx="7134701" cy="13477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В татарских сказках и легендах волк часто символизирует силу, хитрость и выносливость. Игра "Серый волк" помогает детям осмыслить эти качества, развивая одновременно физические навыки и умение действовать сообща.</a:t>
            </a:r>
            <a:endParaRPr lang="en-US" sz="16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785090" y="7722235"/>
            <a:ext cx="1771650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44435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4371" y="3136344"/>
            <a:ext cx="8493681" cy="61102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"Серый Волк": Основы и Цели Игры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684371" y="4040624"/>
            <a:ext cx="13261658" cy="6255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"Серый волк" - это динамичная игра на свежем воздухе, которая развивает ловкость, внимание и реакцию. Она идеально подходит для группы детей и не требует сложного инвентаря.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84371" y="4886087"/>
            <a:ext cx="4290179" cy="586621"/>
          </a:xfrm>
          <a:prstGeom prst="roundRect">
            <a:avLst>
              <a:gd name="adj" fmla="val 480027"/>
            </a:avLst>
          </a:prstGeom>
          <a:solidFill>
            <a:srgbClr val="F9F7F7"/>
          </a:solidFill>
        </p:spPr>
      </p:sp>
      <p:sp>
        <p:nvSpPr>
          <p:cNvPr id="6" name="Text 3"/>
          <p:cNvSpPr/>
          <p:nvPr/>
        </p:nvSpPr>
        <p:spPr>
          <a:xfrm>
            <a:off x="2682835" y="4996101"/>
            <a:ext cx="293251" cy="3665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1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879872" y="5668208"/>
            <a:ext cx="2444353" cy="3055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Развитие ловкости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79872" y="6090999"/>
            <a:ext cx="3899178" cy="9383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Играющие учатся быстро бегать, уворачиваться и принимать решения на ходу.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170051" y="4886087"/>
            <a:ext cx="4290179" cy="586621"/>
          </a:xfrm>
          <a:prstGeom prst="roundRect">
            <a:avLst>
              <a:gd name="adj" fmla="val 480027"/>
            </a:avLst>
          </a:prstGeom>
          <a:solidFill>
            <a:srgbClr val="F9F7F7"/>
          </a:solidFill>
        </p:spPr>
      </p:sp>
      <p:sp>
        <p:nvSpPr>
          <p:cNvPr id="10" name="Text 7"/>
          <p:cNvSpPr/>
          <p:nvPr/>
        </p:nvSpPr>
        <p:spPr>
          <a:xfrm>
            <a:off x="7168515" y="4996101"/>
            <a:ext cx="293251" cy="3665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2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5365552" y="5668208"/>
            <a:ext cx="2444353" cy="3055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Улучшение реакции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5365552" y="6090999"/>
            <a:ext cx="3899178" cy="93833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Мгновенная реакция на команду "не видать" является ключевым элементом для успешного побега.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9655731" y="4886087"/>
            <a:ext cx="4290179" cy="586621"/>
          </a:xfrm>
          <a:prstGeom prst="roundRect">
            <a:avLst>
              <a:gd name="adj" fmla="val 480027"/>
            </a:avLst>
          </a:prstGeom>
          <a:solidFill>
            <a:srgbClr val="F9F7F7"/>
          </a:solidFill>
        </p:spPr>
      </p:sp>
      <p:sp>
        <p:nvSpPr>
          <p:cNvPr id="14" name="Text 11"/>
          <p:cNvSpPr/>
          <p:nvPr/>
        </p:nvSpPr>
        <p:spPr>
          <a:xfrm>
            <a:off x="11654195" y="4996101"/>
            <a:ext cx="293251" cy="36659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3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3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9851231" y="5668208"/>
            <a:ext cx="3848576" cy="3055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Внимание и сосредоточенность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9851231" y="6090999"/>
            <a:ext cx="3899178" cy="12511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Детям необходимо внимательно следить за развитием событий и не пропустить важный момент для старта.</a:t>
            </a:r>
            <a:endParaRPr lang="en-US" sz="15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785090" y="7670165"/>
            <a:ext cx="1739900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9962" y="510659"/>
            <a:ext cx="8579287" cy="5801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Подготовка к Игре: Место и Атрибуты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49962" y="1536383"/>
            <a:ext cx="7817048" cy="8915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Для проведения игры "Серый волк" не требуется специального дорогостоящего инвентаря, что делает её доступной и популярной. Главное – это наличие подходящей площадки и хорошее настроение участников!</a:t>
            </a:r>
            <a:endParaRPr lang="en-US" sz="1450" dirty="0"/>
          </a:p>
        </p:txBody>
      </p:sp>
      <p:sp>
        <p:nvSpPr>
          <p:cNvPr id="4" name="Shape 2"/>
          <p:cNvSpPr/>
          <p:nvPr>
            <p:custDataLst>
              <p:tags r:id="rId1"/>
            </p:custDataLst>
          </p:nvPr>
        </p:nvSpPr>
        <p:spPr>
          <a:xfrm>
            <a:off x="673179" y="2627471"/>
            <a:ext cx="417552" cy="482679"/>
          </a:xfrm>
          <a:prstGeom prst="roundRect">
            <a:avLst>
              <a:gd name="adj" fmla="val 13139"/>
            </a:avLst>
          </a:prstGeom>
          <a:solidFill>
            <a:srgbClr val="DFDFE0"/>
          </a:solidFill>
        </p:spPr>
      </p:sp>
      <p:pic>
        <p:nvPicPr>
          <p:cNvPr id="5" name="Image 0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5929" y="2771061"/>
            <a:ext cx="232053" cy="185618"/>
          </a:xfrm>
          <a:prstGeom prst="rect">
            <a:avLst/>
          </a:prstGeom>
        </p:spPr>
      </p:pic>
      <p:sp>
        <p:nvSpPr>
          <p:cNvPr id="6" name="Text 3"/>
          <p:cNvSpPr/>
          <p:nvPr>
            <p:custDataLst>
              <p:tags r:id="rId4"/>
            </p:custDataLst>
          </p:nvPr>
        </p:nvSpPr>
        <p:spPr>
          <a:xfrm>
            <a:off x="1346240" y="2747010"/>
            <a:ext cx="2553533" cy="2901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Просторная площадка</a:t>
            </a:r>
            <a:endParaRPr lang="en-US" sz="1800" dirty="0"/>
          </a:p>
        </p:txBody>
      </p:sp>
      <p:sp>
        <p:nvSpPr>
          <p:cNvPr id="7" name="Text 4"/>
          <p:cNvSpPr/>
          <p:nvPr>
            <p:custDataLst>
              <p:tags r:id="rId5"/>
            </p:custDataLst>
          </p:nvPr>
        </p:nvSpPr>
        <p:spPr>
          <a:xfrm>
            <a:off x="1346240" y="3222784"/>
            <a:ext cx="7120771" cy="8915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Желательно выбрать открытое пространство: поляну, лужайку, спортивную площадку. Важно, чтобы игрокам было достаточно места для бега и маневров.</a:t>
            </a:r>
            <a:endParaRPr lang="en-US" sz="1450" dirty="0"/>
          </a:p>
        </p:txBody>
      </p:sp>
      <p:sp>
        <p:nvSpPr>
          <p:cNvPr id="8" name="Shape 5"/>
          <p:cNvSpPr/>
          <p:nvPr>
            <p:custDataLst>
              <p:tags r:id="rId6"/>
            </p:custDataLst>
          </p:nvPr>
        </p:nvSpPr>
        <p:spPr>
          <a:xfrm>
            <a:off x="673179" y="4476393"/>
            <a:ext cx="417552" cy="482679"/>
          </a:xfrm>
          <a:prstGeom prst="roundRect">
            <a:avLst>
              <a:gd name="adj" fmla="val 13139"/>
            </a:avLst>
          </a:prstGeom>
          <a:solidFill>
            <a:srgbClr val="DFDFE0"/>
          </a:solidFill>
        </p:spPr>
      </p:sp>
      <p:pic>
        <p:nvPicPr>
          <p:cNvPr id="9" name="Image 1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5929" y="4619982"/>
            <a:ext cx="232053" cy="185618"/>
          </a:xfrm>
          <a:prstGeom prst="rect">
            <a:avLst/>
          </a:prstGeom>
        </p:spPr>
      </p:pic>
      <p:sp>
        <p:nvSpPr>
          <p:cNvPr id="10" name="Text 6"/>
          <p:cNvSpPr/>
          <p:nvPr>
            <p:custDataLst>
              <p:tags r:id="rId8"/>
            </p:custDataLst>
          </p:nvPr>
        </p:nvSpPr>
        <p:spPr>
          <a:xfrm>
            <a:off x="1346240" y="4595932"/>
            <a:ext cx="2568416" cy="2901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Естественные укрытия</a:t>
            </a:r>
            <a:endParaRPr lang="en-US" sz="1800" dirty="0"/>
          </a:p>
        </p:txBody>
      </p:sp>
      <p:sp>
        <p:nvSpPr>
          <p:cNvPr id="11" name="Text 7"/>
          <p:cNvSpPr/>
          <p:nvPr>
            <p:custDataLst>
              <p:tags r:id="rId9"/>
            </p:custDataLst>
          </p:nvPr>
        </p:nvSpPr>
        <p:spPr>
          <a:xfrm>
            <a:off x="1346240" y="5071705"/>
            <a:ext cx="7120771" cy="594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Наличие кустов, высокой травы или деревьев добавит игре азарта, позволяя "волку" лучше спрятаться.</a:t>
            </a:r>
            <a:endParaRPr lang="en-US" sz="1450" dirty="0"/>
          </a:p>
        </p:txBody>
      </p:sp>
      <p:sp>
        <p:nvSpPr>
          <p:cNvPr id="12" name="Shape 8"/>
          <p:cNvSpPr/>
          <p:nvPr>
            <p:custDataLst>
              <p:tags r:id="rId10"/>
            </p:custDataLst>
          </p:nvPr>
        </p:nvSpPr>
        <p:spPr>
          <a:xfrm>
            <a:off x="673179" y="6028134"/>
            <a:ext cx="417552" cy="482679"/>
          </a:xfrm>
          <a:prstGeom prst="roundRect">
            <a:avLst>
              <a:gd name="adj" fmla="val 13139"/>
            </a:avLst>
          </a:prstGeom>
          <a:solidFill>
            <a:srgbClr val="DFDFE0"/>
          </a:solidFill>
        </p:spPr>
      </p:sp>
      <p:pic>
        <p:nvPicPr>
          <p:cNvPr id="13" name="Image 2" descr="preencoded.png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5929" y="6171724"/>
            <a:ext cx="232053" cy="185618"/>
          </a:xfrm>
          <a:prstGeom prst="rect">
            <a:avLst/>
          </a:prstGeom>
        </p:spPr>
      </p:pic>
      <p:sp>
        <p:nvSpPr>
          <p:cNvPr id="14" name="Text 9"/>
          <p:cNvSpPr/>
          <p:nvPr>
            <p:custDataLst>
              <p:tags r:id="rId12"/>
            </p:custDataLst>
          </p:nvPr>
        </p:nvSpPr>
        <p:spPr>
          <a:xfrm>
            <a:off x="1346240" y="6147673"/>
            <a:ext cx="2321243" cy="2901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Черта "дома"</a:t>
            </a:r>
            <a:endParaRPr lang="en-US" sz="1800" dirty="0"/>
          </a:p>
        </p:txBody>
      </p:sp>
      <p:sp>
        <p:nvSpPr>
          <p:cNvPr id="15" name="Text 10"/>
          <p:cNvSpPr/>
          <p:nvPr>
            <p:custDataLst>
              <p:tags r:id="rId13"/>
            </p:custDataLst>
          </p:nvPr>
        </p:nvSpPr>
        <p:spPr>
          <a:xfrm>
            <a:off x="1346240" y="6623447"/>
            <a:ext cx="7120771" cy="8915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Необходимо обозначить черту, за которой игроки находятся в безопасности. Это может быть нарисованная линия или естественный ориентир.</a:t>
            </a:r>
            <a:endParaRPr lang="en-US" sz="14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27544" y="1578173"/>
            <a:ext cx="5060394" cy="50603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2785090" y="7670165"/>
            <a:ext cx="1771650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241" y="897017"/>
            <a:ext cx="10323076" cy="6984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Правила Игры: Выбор "Серого Волка"</a:t>
            </a:r>
            <a:endParaRPr lang="en-US" sz="4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241" y="2181939"/>
            <a:ext cx="4899184" cy="48991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34351" y="2131695"/>
            <a:ext cx="7621429" cy="10726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В начале игры необходимо выбрать одного из участников, который будет играть роль "серого волка". Этот выбор может быть сделан различными способами: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34351" y="3405426"/>
            <a:ext cx="7621429" cy="7150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SzPct val="100000"/>
              <a:buNone/>
            </a:pPr>
            <a:r>
              <a:rPr lang="en-US" sz="1750" b="1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Считалка:</a:t>
            </a: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 Классический способ, который знаком всем с детства. Считалка добавляет элемент неожиданности и веселья.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34351" y="4198739"/>
            <a:ext cx="7621429" cy="7150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SzPct val="100000"/>
              <a:buNone/>
            </a:pPr>
            <a:r>
              <a:rPr lang="en-US" sz="1750" b="1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Жребий:</a:t>
            </a: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 Если дети не могут договориться, можно использовать жребий, например, вытянув короткую или длинную палочку.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34351" y="4992053"/>
            <a:ext cx="7621429" cy="7150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SzPct val="100000"/>
              <a:buNone/>
            </a:pPr>
            <a:r>
              <a:rPr lang="en-US" sz="1750" b="1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По желанию:</a:t>
            </a: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 Иногда находятся желающие сыграть роль волка, что упрощает процесс выбора.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34351" y="5908238"/>
            <a:ext cx="7621429" cy="71508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После выбора "волк" занимает свою позицию – присев на корточки, он прячется за чертой в одном конце площадки, имитируя логово.</a:t>
            </a:r>
            <a:endParaRPr lang="en-US" sz="17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785090" y="7670165"/>
            <a:ext cx="1750695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2679" y="611029"/>
            <a:ext cx="7731443" cy="12613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Начало Игры: "В Лес Дремучий Мы Идём"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6192679" y="2175034"/>
            <a:ext cx="7731443" cy="6457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Все остальные игроки собираются на противоположной стороне площадки, в "деревне". По сигналу начинается самая интересная часть игры!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192679" y="3047762"/>
            <a:ext cx="201811" cy="2521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Light" pitchFamily="34" charset="0"/>
                <a:ea typeface="Platypi Light" pitchFamily="34" charset="-122"/>
                <a:cs typeface="Platypi Light" pitchFamily="34" charset="-120"/>
              </a:rPr>
              <a:t>01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6192679" y="3367802"/>
            <a:ext cx="3764756" cy="22860"/>
          </a:xfrm>
          <a:prstGeom prst="rect">
            <a:avLst/>
          </a:prstGeom>
          <a:solidFill>
            <a:srgbClr val="3E2513"/>
          </a:solidFill>
        </p:spPr>
      </p:sp>
      <p:sp>
        <p:nvSpPr>
          <p:cNvPr id="7" name="Text 4"/>
          <p:cNvSpPr/>
          <p:nvPr/>
        </p:nvSpPr>
        <p:spPr>
          <a:xfrm>
            <a:off x="6192679" y="3514368"/>
            <a:ext cx="2522696" cy="3152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Отправляемся в лес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6192679" y="3950732"/>
            <a:ext cx="3764756" cy="16144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Дети дружно идут "в лес", изображая сбор грибов и ягод. Это позволяет им освоиться на площадке и подготовиться к дальнейшим событиям.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10159246" y="3047762"/>
            <a:ext cx="201811" cy="2521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Light" pitchFamily="34" charset="0"/>
                <a:ea typeface="Platypi Light" pitchFamily="34" charset="-122"/>
                <a:cs typeface="Platypi Light" pitchFamily="34" charset="-120"/>
              </a:rPr>
              <a:t>02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10159246" y="3367802"/>
            <a:ext cx="3764875" cy="22860"/>
          </a:xfrm>
          <a:prstGeom prst="rect">
            <a:avLst/>
          </a:prstGeom>
          <a:solidFill>
            <a:srgbClr val="3E2513"/>
          </a:solidFill>
        </p:spPr>
      </p:sp>
      <p:sp>
        <p:nvSpPr>
          <p:cNvPr id="11" name="Text 8"/>
          <p:cNvSpPr/>
          <p:nvPr/>
        </p:nvSpPr>
        <p:spPr>
          <a:xfrm>
            <a:off x="10159246" y="3514368"/>
            <a:ext cx="2522696" cy="3152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Вопрос ведущего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10159246" y="3950732"/>
            <a:ext cx="3764875" cy="16144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Навстречу им выходит ведущий (им может быть взрослый или один из детей, выбранный заранее) и спрашивает: "Вы, друзья, куда спешите?"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6192679" y="5918359"/>
            <a:ext cx="201811" cy="2521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Platypi Light" pitchFamily="34" charset="0"/>
                <a:ea typeface="Platypi Light" pitchFamily="34" charset="-122"/>
                <a:cs typeface="Platypi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192679" y="6238399"/>
            <a:ext cx="7731443" cy="22860"/>
          </a:xfrm>
          <a:prstGeom prst="rect">
            <a:avLst/>
          </a:prstGeom>
          <a:solidFill>
            <a:srgbClr val="3E2513"/>
          </a:solidFill>
        </p:spPr>
      </p:sp>
      <p:sp>
        <p:nvSpPr>
          <p:cNvPr id="15" name="Text 12"/>
          <p:cNvSpPr/>
          <p:nvPr/>
        </p:nvSpPr>
        <p:spPr>
          <a:xfrm>
            <a:off x="6192679" y="6384965"/>
            <a:ext cx="2522696" cy="3152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Хоровой ответ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6192679" y="6821329"/>
            <a:ext cx="7731443" cy="6457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Дети хором отвечают: "В лес дремучий мы идём". Этот диалог создает атмосферу игры и подготавливает к кульминации.</a:t>
            </a:r>
            <a:endParaRPr lang="en-US" sz="155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785090" y="7670165"/>
            <a:ext cx="1760855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5420" y="896303"/>
            <a:ext cx="7685961" cy="130182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Кульминация: "Волков, Медведей Вовсе Не Видать!"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15420" y="2510552"/>
            <a:ext cx="7685961" cy="1000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После переклички все игроки подходят к месту, где спрятался "серый волк". Они произносят дразнилку, которая является сигналом к действию.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527840" y="3979307"/>
            <a:ext cx="7373541" cy="1000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"Соберу я ягоды и сварю варенье, милой моей бабушке будет угощенье. Здесь малины много, всю и не собрать, а волков, медведей вовсе не видать!"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6215420" y="3744992"/>
            <a:ext cx="22860" cy="1468755"/>
          </a:xfrm>
          <a:prstGeom prst="rect">
            <a:avLst/>
          </a:prstGeom>
          <a:solidFill>
            <a:srgbClr val="3E2513"/>
          </a:solidFill>
        </p:spPr>
      </p:sp>
      <p:sp>
        <p:nvSpPr>
          <p:cNvPr id="7" name="Shape 4"/>
          <p:cNvSpPr/>
          <p:nvPr/>
        </p:nvSpPr>
        <p:spPr>
          <a:xfrm>
            <a:off x="6215420" y="5448062"/>
            <a:ext cx="7685961" cy="1885236"/>
          </a:xfrm>
          <a:prstGeom prst="roundRect">
            <a:avLst>
              <a:gd name="adj" fmla="val 1657"/>
            </a:avLst>
          </a:prstGeom>
          <a:solidFill>
            <a:srgbClr val="EDD5C4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660" y="5762268"/>
            <a:ext cx="260271" cy="2082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92171" y="5708333"/>
            <a:ext cx="6800969" cy="1333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Важный момент:</a:t>
            </a:r>
            <a:r>
              <a:rPr lang="en-US" sz="1600" dirty="0">
                <a:solidFill>
                  <a:srgbClr val="000000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 "Серому волку" нельзя выскакивать, а всем игрокам убегать раньше, чем будут произнесены слова "не видать". Это создаёт напряжение и усиливает эффект неожиданности.</a:t>
            </a:r>
            <a:endParaRPr lang="en-US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785090" y="7670165"/>
            <a:ext cx="1750695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513" y="531495"/>
            <a:ext cx="8849201" cy="6040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201B18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Погоня и Пленение: Правила "Волка"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76513" y="1599367"/>
            <a:ext cx="6402943" cy="6181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Как только прозвучат слова "не видать!", "серый волк" вскакивает из своего укрытия и начинается погоня!</a:t>
            </a:r>
            <a:endParaRPr lang="en-US" sz="15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8903" y="2440900"/>
            <a:ext cx="289917" cy="2899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04568" y="2434947"/>
            <a:ext cx="2416135" cy="301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Погоня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1304568" y="2930128"/>
            <a:ext cx="5774888" cy="6181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"Волк" гонится за убегающими детьми, пытаясь кого-нибудь запятнать (дотронуться).</a:t>
            </a:r>
            <a:endParaRPr lang="en-US" sz="1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8903" y="3940731"/>
            <a:ext cx="289917" cy="28991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04568" y="3934778"/>
            <a:ext cx="2416135" cy="301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Логово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1304568" y="4429958"/>
            <a:ext cx="5774888" cy="9272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Запятнанный игрок становится "пленником" и отправляется в логово "волка" (туда, где он прятался в начале игры).</a:t>
            </a:r>
            <a:endParaRPr lang="en-US" sz="15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8903" y="5749647"/>
            <a:ext cx="289917" cy="28991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04568" y="5743694"/>
            <a:ext cx="2416135" cy="30194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04C49"/>
                </a:solidFill>
                <a:latin typeface="Platypi Medium" pitchFamily="34" charset="0"/>
                <a:ea typeface="Platypi Medium" pitchFamily="34" charset="-122"/>
                <a:cs typeface="Platypi Medium" pitchFamily="34" charset="-120"/>
              </a:rPr>
              <a:t>Границы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1304568" y="6238875"/>
            <a:ext cx="5774888" cy="61817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504C49"/>
                </a:solidFill>
                <a:latin typeface="Source Serif 4" panose="02040603050405020204" pitchFamily="34" charset="0"/>
                <a:ea typeface="Source Serif 4" panose="02040603050405020204" pitchFamily="34" charset="-122"/>
                <a:cs typeface="Source Serif 4" panose="02040603050405020204" pitchFamily="34" charset="-120"/>
              </a:rPr>
              <a:t>"Волк" может ловить убегающих только до черты "дома". Пересекшие черту игроки находятся в безопасности.</a:t>
            </a:r>
            <a:endParaRPr lang="en-US" sz="15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405" y="1579245"/>
            <a:ext cx="6027420" cy="602742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3966825" y="7670165"/>
            <a:ext cx="579755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12885420" y="7744460"/>
            <a:ext cx="1208405" cy="4851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10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11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12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2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3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4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5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6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7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8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ags/tag9.xml><?xml version="1.0" encoding="utf-8"?>
<p:tagLst xmlns:p="http://schemas.openxmlformats.org/presentationml/2006/main">
  <p:tag name="KSO_WM_DIAGRAM_VIRTUALLY_FRAME" val="{&quot;height&quot;:384.84377952755904,&quot;left&quot;:53.006220472440944,&quot;top&quot;:206.8874803149606,&quot;width&quot;:613.6875590551181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5449</Words>
  <Application>WPS Presentation</Application>
  <PresentationFormat>On-screen Show (16:9)</PresentationFormat>
  <Paragraphs>142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Arial</vt:lpstr>
      <vt:lpstr>SimSun</vt:lpstr>
      <vt:lpstr>Wingdings</vt:lpstr>
      <vt:lpstr>Platypi Medium</vt:lpstr>
      <vt:lpstr>Platypi Medium</vt:lpstr>
      <vt:lpstr>Platypi Medium</vt:lpstr>
      <vt:lpstr>Source Serif 4</vt:lpstr>
      <vt:lpstr>Source Serif 4</vt:lpstr>
      <vt:lpstr>Source Serif 4</vt:lpstr>
      <vt:lpstr>Platypi Light</vt:lpstr>
      <vt:lpstr>Segoe Print</vt:lpstr>
      <vt:lpstr>Platypi Light</vt:lpstr>
      <vt:lpstr>Platypi Light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Даша</cp:lastModifiedBy>
  <cp:revision>2</cp:revision>
  <dcterms:created xsi:type="dcterms:W3CDTF">2025-12-12T16:14:00Z</dcterms:created>
  <dcterms:modified xsi:type="dcterms:W3CDTF">2025-12-12T16:19:22Z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6724E37BAFF74563AF6445A9744448A8_12</vt:lpwstr>
  </property>
  <property fmtid="{D5CDD505-2E9C-101B-9397-08002B2CF9AE}" pid="3" name="KSOProductBuildVer">
    <vt:lpwstr>1049-12.2.0.23155</vt:lpwstr>
  </property>
</Properties>
</file>